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94" r:id="rId1"/>
  </p:sldMasterIdLst>
  <p:notesMasterIdLst>
    <p:notesMasterId r:id="rId12"/>
  </p:notesMasterIdLst>
  <p:sldIdLst>
    <p:sldId id="283" r:id="rId2"/>
    <p:sldId id="342" r:id="rId3"/>
    <p:sldId id="268" r:id="rId4"/>
    <p:sldId id="282" r:id="rId5"/>
    <p:sldId id="276" r:id="rId6"/>
    <p:sldId id="287" r:id="rId7"/>
    <p:sldId id="343" r:id="rId8"/>
    <p:sldId id="341" r:id="rId9"/>
    <p:sldId id="338" r:id="rId10"/>
    <p:sldId id="33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FF66CC"/>
    <a:srgbClr val="4163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738"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1E5CE3-0D95-422C-90AB-3F831DCEC56C}" type="datetimeFigureOut">
              <a:rPr lang="en-US" smtClean="0"/>
              <a:t>12-Apr-20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CD28B6-DC7C-46F5-AC77-938A9E610200}" type="slidenum">
              <a:rPr lang="en-US" smtClean="0"/>
              <a:t>‹#›</a:t>
            </a:fld>
            <a:endParaRPr lang="en-US"/>
          </a:p>
        </p:txBody>
      </p:sp>
    </p:spTree>
    <p:extLst>
      <p:ext uri="{BB962C8B-B14F-4D97-AF65-F5344CB8AC3E}">
        <p14:creationId xmlns:p14="http://schemas.microsoft.com/office/powerpoint/2010/main" val="2379985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397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6198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5661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3218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836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12-Apr-20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8960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12-Apr-20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8201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12-Apr-20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3832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12-Apr-20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8071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2006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0321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tx2">
              <a:lumMod val="25000"/>
              <a:lumOff val="75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12-Apr-20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2306059"/>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6978" y="664337"/>
            <a:ext cx="10508776" cy="5293757"/>
          </a:xfrm>
          <a:prstGeom prst="rect">
            <a:avLst/>
          </a:prstGeom>
          <a:blipFill>
            <a:blip r:embed="rId2"/>
            <a:tile tx="0" ty="0" sx="100000" sy="100000" flip="none" algn="tl"/>
          </a:blipFill>
        </p:spPr>
        <p:txBody>
          <a:bodyPr wrap="square">
            <a:spAutoFit/>
          </a:bodyPr>
          <a:lstStyle/>
          <a:p>
            <a:pPr defTabSz="914377" eaLnBrk="0" fontAlgn="base" hangingPunct="0">
              <a:spcBef>
                <a:spcPct val="0"/>
              </a:spcBef>
              <a:spcAft>
                <a:spcPct val="0"/>
              </a:spcAft>
            </a:pPr>
            <a:endParaRPr lang="ar-EG" altLang="en-US" b="1" dirty="0">
              <a:latin typeface="Monotype Corsiva" panose="03010101010201010101" pitchFamily="66" charset="0"/>
              <a:ea typeface="Times New Roman" panose="02020603050405020304" pitchFamily="18" charset="0"/>
              <a:cs typeface="Arial" panose="020B0604020202020204" pitchFamily="34" charset="0"/>
            </a:endParaRPr>
          </a:p>
          <a:p>
            <a:pPr defTabSz="914377" eaLnBrk="0" fontAlgn="base" hangingPunct="0">
              <a:spcBef>
                <a:spcPct val="0"/>
              </a:spcBef>
              <a:spcAft>
                <a:spcPct val="0"/>
              </a:spcAft>
            </a:pPr>
            <a:endParaRPr lang="ar-EG" altLang="en-US" b="1" dirty="0" smtClean="0">
              <a:latin typeface="Monotype Corsiva" panose="03010101010201010101" pitchFamily="66" charset="0"/>
              <a:ea typeface="Times New Roman" panose="02020603050405020304" pitchFamily="18" charset="0"/>
              <a:cs typeface="Arial" panose="020B0604020202020204" pitchFamily="34" charset="0"/>
            </a:endParaRPr>
          </a:p>
          <a:p>
            <a:pPr defTabSz="914377" eaLnBrk="0" fontAlgn="base" hangingPunct="0">
              <a:spcBef>
                <a:spcPct val="0"/>
              </a:spcBef>
              <a:spcAft>
                <a:spcPct val="0"/>
              </a:spcAft>
            </a:pPr>
            <a:endParaRPr lang="ar-EG" altLang="en-US" sz="3200" b="1" dirty="0" smtClean="0">
              <a:latin typeface="Monotype Corsiva" panose="03010101010201010101" pitchFamily="66" charset="0"/>
              <a:ea typeface="Times New Roman" panose="02020603050405020304" pitchFamily="18" charset="0"/>
              <a:cs typeface="Arial" panose="020B0604020202020204" pitchFamily="34" charset="0"/>
            </a:endParaRPr>
          </a:p>
          <a:p>
            <a:pPr defTabSz="914377" eaLnBrk="0" fontAlgn="base" hangingPunct="0">
              <a:spcBef>
                <a:spcPct val="0"/>
              </a:spcBef>
              <a:spcAft>
                <a:spcPct val="0"/>
              </a:spcAft>
            </a:pPr>
            <a:r>
              <a:rPr lang="en-US" altLang="en-US" sz="3200" b="1" dirty="0" err="1">
                <a:latin typeface="Monotype Corsiva" panose="03010101010201010101" pitchFamily="66" charset="0"/>
                <a:ea typeface="Times New Roman" panose="02020603050405020304" pitchFamily="18" charset="0"/>
                <a:cs typeface="Arial" panose="020B0604020202020204" pitchFamily="34" charset="0"/>
              </a:rPr>
              <a:t>Benha</a:t>
            </a:r>
            <a:r>
              <a:rPr lang="en-US" altLang="en-US" sz="3200" b="1" dirty="0">
                <a:latin typeface="Monotype Corsiva" panose="03010101010201010101" pitchFamily="66" charset="0"/>
                <a:ea typeface="Times New Roman" panose="02020603050405020304" pitchFamily="18" charset="0"/>
                <a:cs typeface="Arial" panose="020B0604020202020204" pitchFamily="34" charset="0"/>
              </a:rPr>
              <a:t> University</a:t>
            </a:r>
            <a:endParaRPr lang="en-US" altLang="en-US" sz="2000" b="1" dirty="0">
              <a:latin typeface="Monotype Corsiva" panose="03010101010201010101" pitchFamily="66" charset="0"/>
            </a:endParaRPr>
          </a:p>
          <a:p>
            <a:pPr defTabSz="914377" eaLnBrk="0" fontAlgn="base" hangingPunct="0">
              <a:spcBef>
                <a:spcPct val="0"/>
              </a:spcBef>
              <a:spcAft>
                <a:spcPct val="0"/>
              </a:spcAft>
            </a:pPr>
            <a:r>
              <a:rPr lang="en-US" altLang="en-US" sz="3200" b="1" dirty="0">
                <a:latin typeface="Monotype Corsiva" panose="03010101010201010101" pitchFamily="66" charset="0"/>
                <a:ea typeface="Times New Roman" panose="02020603050405020304" pitchFamily="18" charset="0"/>
                <a:cs typeface="Arial" panose="020B0604020202020204" pitchFamily="34" charset="0"/>
              </a:rPr>
              <a:t>Faculty of Education</a:t>
            </a:r>
            <a:endParaRPr lang="en-US" altLang="en-US" sz="2000" b="1" dirty="0">
              <a:latin typeface="Monotype Corsiva" panose="03010101010201010101" pitchFamily="66" charset="0"/>
            </a:endParaRPr>
          </a:p>
          <a:p>
            <a:pPr defTabSz="914377" eaLnBrk="0" fontAlgn="base" hangingPunct="0">
              <a:spcBef>
                <a:spcPct val="0"/>
              </a:spcBef>
              <a:spcAft>
                <a:spcPct val="0"/>
              </a:spcAft>
            </a:pPr>
            <a:endParaRPr lang="ar-EG" altLang="en-US" b="1" dirty="0" smtClean="0">
              <a:latin typeface="Monotype Corsiva" panose="03010101010201010101" pitchFamily="66" charset="0"/>
              <a:ea typeface="Times New Roman" panose="02020603050405020304" pitchFamily="18" charset="0"/>
              <a:cs typeface="Arial" panose="020B0604020202020204" pitchFamily="34" charset="0"/>
            </a:endParaRPr>
          </a:p>
          <a:p>
            <a:pPr algn="ctr" defTabSz="914377" eaLnBrk="0" fontAlgn="base" hangingPunct="0">
              <a:spcBef>
                <a:spcPct val="0"/>
              </a:spcBef>
              <a:spcAft>
                <a:spcPct val="0"/>
              </a:spcAft>
            </a:pPr>
            <a:r>
              <a:rPr lang="ar-EG" altLang="en-US" sz="4800" b="1" dirty="0" smtClean="0">
                <a:solidFill>
                  <a:srgbClr val="FF0000"/>
                </a:solidFill>
                <a:latin typeface="Monotype Corsiva" panose="03010101010201010101" pitchFamily="66" charset="0"/>
                <a:ea typeface="Times New Roman" panose="02020603050405020304" pitchFamily="18" charset="0"/>
                <a:cs typeface="Arial" panose="020B0604020202020204" pitchFamily="34" charset="0"/>
              </a:rPr>
              <a:t>مقرر</a:t>
            </a:r>
          </a:p>
          <a:p>
            <a:pPr algn="ctr" defTabSz="914377" rtl="1" eaLnBrk="0" fontAlgn="base" hangingPunct="0">
              <a:spcBef>
                <a:spcPct val="0"/>
              </a:spcBef>
              <a:spcAft>
                <a:spcPct val="0"/>
              </a:spcAft>
            </a:pPr>
            <a:r>
              <a:rPr lang="ar-EG" altLang="en-US" sz="4800" b="1" dirty="0" smtClean="0">
                <a:latin typeface="Monotype Corsiva" panose="03010101010201010101" pitchFamily="66" charset="0"/>
                <a:ea typeface="Times New Roman" panose="02020603050405020304" pitchFamily="18" charset="0"/>
                <a:cs typeface="Arial" panose="020B0604020202020204" pitchFamily="34" charset="0"/>
              </a:rPr>
              <a:t>(تدريس </a:t>
            </a:r>
            <a:r>
              <a:rPr lang="ar-EG" altLang="en-US" sz="4800" b="1" dirty="0" smtClean="0">
                <a:latin typeface="Monotype Corsiva" panose="03010101010201010101" pitchFamily="66" charset="0"/>
                <a:ea typeface="Times New Roman" panose="02020603050405020304" pitchFamily="18" charset="0"/>
                <a:cs typeface="Arial" panose="020B0604020202020204" pitchFamily="34" charset="0"/>
              </a:rPr>
              <a:t>مصغر / مهارة التلخيص والغلق</a:t>
            </a:r>
            <a:r>
              <a:rPr lang="ar-EG" altLang="en-US" sz="4800" b="1" dirty="0" smtClean="0">
                <a:latin typeface="Monotype Corsiva" panose="03010101010201010101" pitchFamily="66" charset="0"/>
                <a:ea typeface="Times New Roman" panose="02020603050405020304" pitchFamily="18" charset="0"/>
                <a:cs typeface="Arial" panose="020B0604020202020204" pitchFamily="34" charset="0"/>
              </a:rPr>
              <a:t>)</a:t>
            </a:r>
          </a:p>
          <a:p>
            <a:pPr algn="ctr" defTabSz="914377" eaLnBrk="0" fontAlgn="base" hangingPunct="0">
              <a:spcBef>
                <a:spcPct val="0"/>
              </a:spcBef>
              <a:spcAft>
                <a:spcPct val="0"/>
              </a:spcAft>
            </a:pPr>
            <a:r>
              <a:rPr lang="ar-EG" altLang="en-US" sz="4800" b="1" dirty="0" smtClean="0">
                <a:latin typeface="Monotype Corsiva" panose="03010101010201010101" pitchFamily="66" charset="0"/>
                <a:ea typeface="Times New Roman" panose="02020603050405020304" pitchFamily="18" charset="0"/>
              </a:rPr>
              <a:t>لطلاب </a:t>
            </a:r>
            <a:r>
              <a:rPr lang="ar-EG" altLang="en-US" sz="4800" b="1" dirty="0">
                <a:latin typeface="Monotype Corsiva" panose="03010101010201010101" pitchFamily="66" charset="0"/>
                <a:ea typeface="Times New Roman" panose="02020603050405020304" pitchFamily="18" charset="0"/>
              </a:rPr>
              <a:t>الفرقة الثانية شعبة اللغة </a:t>
            </a:r>
            <a:r>
              <a:rPr lang="ar-EG" altLang="en-US" sz="4800" b="1" dirty="0" smtClean="0">
                <a:latin typeface="Monotype Corsiva" panose="03010101010201010101" pitchFamily="66" charset="0"/>
                <a:ea typeface="Times New Roman" panose="02020603050405020304" pitchFamily="18" charset="0"/>
              </a:rPr>
              <a:t>الانجليزية</a:t>
            </a:r>
            <a:endParaRPr lang="en-US" altLang="en-US" sz="4800" b="1" dirty="0">
              <a:latin typeface="Monotype Corsiva" panose="03010101010201010101" pitchFamily="66" charset="0"/>
              <a:ea typeface="Times New Roman" panose="02020603050405020304" pitchFamily="18" charset="0"/>
              <a:cs typeface="Arial" panose="020B0604020202020204" pitchFamily="34" charset="0"/>
            </a:endParaRPr>
          </a:p>
          <a:p>
            <a:pPr algn="ctr" defTabSz="914377" rtl="1" eaLnBrk="0" fontAlgn="base" hangingPunct="0">
              <a:spcBef>
                <a:spcPct val="0"/>
              </a:spcBef>
              <a:spcAft>
                <a:spcPct val="0"/>
              </a:spcAft>
            </a:pPr>
            <a:endParaRPr lang="en-US" altLang="en-US" sz="4400" dirty="0">
              <a:latin typeface="Calibri" panose="020F0502020204030204" pitchFamily="34" charset="0"/>
              <a:cs typeface="Arial" panose="020B0604020202020204" pitchFamily="34" charset="0"/>
            </a:endParaRPr>
          </a:p>
        </p:txBody>
      </p:sp>
      <p:pic>
        <p:nvPicPr>
          <p:cNvPr id="6" name="Picture 1"/>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Effect>
                      <a14:colorTemperature colorTemp="11200"/>
                    </a14:imgEffect>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1220803" y="664337"/>
            <a:ext cx="1449977" cy="1137167"/>
          </a:xfrm>
          <a:prstGeom prst="roundRect">
            <a:avLst>
              <a:gd name="adj" fmla="val 16667"/>
            </a:avLst>
          </a:prstGeom>
          <a:ln w="28575">
            <a:noFill/>
            <a:prstDash val="sysDash"/>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0854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0460" y="586853"/>
            <a:ext cx="5902657" cy="887105"/>
          </a:xfrm>
          <a:ln w="57150">
            <a:solidFill>
              <a:schemeClr val="tx1">
                <a:lumMod val="95000"/>
                <a:lumOff val="5000"/>
              </a:schemeClr>
            </a:solidFill>
            <a:prstDash val="sysDash"/>
          </a:ln>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EG" sz="4400" b="1" dirty="0" smtClean="0">
                <a:solidFill>
                  <a:srgbClr val="C00000"/>
                </a:solidFill>
                <a:effectLst>
                  <a:outerShdw blurRad="38100" dist="38100" dir="2700000" algn="tl">
                    <a:srgbClr val="000000">
                      <a:alpha val="43137"/>
                    </a:srgbClr>
                  </a:outerShdw>
                </a:effectLst>
              </a:rPr>
              <a:t/>
            </a:r>
            <a:br>
              <a:rPr lang="ar-EG" sz="4400" b="1" dirty="0" smtClean="0">
                <a:solidFill>
                  <a:srgbClr val="C00000"/>
                </a:solidFill>
                <a:effectLst>
                  <a:outerShdw blurRad="38100" dist="38100" dir="2700000" algn="tl">
                    <a:srgbClr val="000000">
                      <a:alpha val="43137"/>
                    </a:srgbClr>
                  </a:outerShdw>
                </a:effectLst>
              </a:rPr>
            </a:br>
            <a:r>
              <a:rPr lang="ar-EG" sz="4400" b="1" dirty="0" smtClean="0">
                <a:solidFill>
                  <a:srgbClr val="C00000"/>
                </a:solidFill>
                <a:effectLst>
                  <a:outerShdw blurRad="38100" dist="38100" dir="2700000" algn="tl">
                    <a:srgbClr val="000000">
                      <a:alpha val="43137"/>
                    </a:srgbClr>
                  </a:outerShdw>
                </a:effectLst>
              </a:rPr>
              <a:t>استخدامات مهارة الغلق:</a:t>
            </a:r>
            <a:br>
              <a:rPr lang="ar-EG" sz="4400" b="1" dirty="0" smtClean="0">
                <a:solidFill>
                  <a:srgbClr val="C00000"/>
                </a:solidFill>
                <a:effectLst>
                  <a:outerShdw blurRad="38100" dist="38100" dir="2700000" algn="tl">
                    <a:srgbClr val="000000">
                      <a:alpha val="43137"/>
                    </a:srgbClr>
                  </a:outerShdw>
                </a:effectLst>
              </a:rPr>
            </a:br>
            <a:endParaRPr lang="en-US" sz="4400" b="1" dirty="0">
              <a:solidFill>
                <a:srgbClr val="C00000"/>
              </a:solidFill>
              <a:effectLst>
                <a:outerShdw blurRad="38100" dist="38100" dir="2700000" algn="tl">
                  <a:srgbClr val="000000">
                    <a:alpha val="43137"/>
                  </a:srgbClr>
                </a:outerShdw>
              </a:effectLst>
            </a:endParaRPr>
          </a:p>
        </p:txBody>
      </p:sp>
      <p:sp>
        <p:nvSpPr>
          <p:cNvPr id="4" name="Rectangle 3"/>
          <p:cNvSpPr/>
          <p:nvPr/>
        </p:nvSpPr>
        <p:spPr>
          <a:xfrm>
            <a:off x="1924335" y="1683447"/>
            <a:ext cx="8338782" cy="4572000"/>
          </a:xfrm>
          <a:prstGeom prst="rect">
            <a:avLst/>
          </a:prstGeom>
          <a:solidFill>
            <a:schemeClr val="accent2">
              <a:lumMod val="20000"/>
              <a:lumOff val="8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rtl="1">
              <a:lnSpc>
                <a:spcPct val="150000"/>
              </a:lnSpc>
            </a:pPr>
            <a:r>
              <a:rPr lang="ar-EG" sz="3200" cap="all" spc="200" dirty="0" smtClean="0">
                <a:solidFill>
                  <a:schemeClr val="tx2"/>
                </a:solidFill>
                <a:latin typeface="+mj-lt"/>
                <a:ea typeface="+mj-ea"/>
                <a:cs typeface="+mj-cs"/>
              </a:rPr>
              <a:t>1.أنهاء </a:t>
            </a:r>
            <a:r>
              <a:rPr lang="ar-EG" sz="3200" cap="all" spc="200" dirty="0">
                <a:solidFill>
                  <a:schemeClr val="tx2"/>
                </a:solidFill>
                <a:latin typeface="+mj-lt"/>
                <a:ea typeface="+mj-ea"/>
                <a:cs typeface="+mj-cs"/>
              </a:rPr>
              <a:t>وحدة دراسية </a:t>
            </a:r>
            <a:r>
              <a:rPr lang="ar-EG" sz="3200" cap="all" spc="200" dirty="0" smtClean="0">
                <a:solidFill>
                  <a:schemeClr val="tx2"/>
                </a:solidFill>
                <a:latin typeface="+mj-lt"/>
                <a:ea typeface="+mj-ea"/>
                <a:cs typeface="+mj-cs"/>
              </a:rPr>
              <a:t>متكاملة.</a:t>
            </a:r>
          </a:p>
          <a:p>
            <a:pPr algn="ctr" rtl="1">
              <a:lnSpc>
                <a:spcPct val="150000"/>
              </a:lnSpc>
            </a:pPr>
            <a:r>
              <a:rPr lang="ar-EG" sz="3200" cap="all" spc="200" dirty="0" smtClean="0">
                <a:solidFill>
                  <a:schemeClr val="tx2"/>
                </a:solidFill>
                <a:latin typeface="+mj-lt"/>
                <a:ea typeface="+mj-ea"/>
                <a:cs typeface="+mj-cs"/>
              </a:rPr>
              <a:t>2.أنهاء </a:t>
            </a:r>
            <a:r>
              <a:rPr lang="ar-EG" sz="3200" cap="all" spc="200" dirty="0">
                <a:solidFill>
                  <a:schemeClr val="tx2"/>
                </a:solidFill>
                <a:latin typeface="+mj-lt"/>
                <a:ea typeface="+mj-ea"/>
                <a:cs typeface="+mj-cs"/>
              </a:rPr>
              <a:t>مناقشة صفية حول موضوع </a:t>
            </a:r>
            <a:r>
              <a:rPr lang="ar-EG" sz="3200" cap="all" spc="200" dirty="0" smtClean="0">
                <a:solidFill>
                  <a:schemeClr val="tx2"/>
                </a:solidFill>
                <a:latin typeface="+mj-lt"/>
                <a:ea typeface="+mj-ea"/>
                <a:cs typeface="+mj-cs"/>
              </a:rPr>
              <a:t>محدد.</a:t>
            </a:r>
          </a:p>
          <a:p>
            <a:pPr algn="ctr" rtl="1">
              <a:lnSpc>
                <a:spcPct val="150000"/>
              </a:lnSpc>
            </a:pPr>
            <a:r>
              <a:rPr lang="ar-EG" sz="3200" cap="all" spc="200" dirty="0" smtClean="0">
                <a:solidFill>
                  <a:schemeClr val="tx2"/>
                </a:solidFill>
                <a:latin typeface="+mj-lt"/>
                <a:ea typeface="+mj-ea"/>
                <a:cs typeface="+mj-cs"/>
              </a:rPr>
              <a:t>3.التعقيب </a:t>
            </a:r>
            <a:r>
              <a:rPr lang="ar-EG" sz="3200" cap="all" spc="200" dirty="0">
                <a:solidFill>
                  <a:schemeClr val="tx2"/>
                </a:solidFill>
                <a:latin typeface="+mj-lt"/>
                <a:ea typeface="+mj-ea"/>
                <a:cs typeface="+mj-cs"/>
              </a:rPr>
              <a:t>على فيلم شاهدة </a:t>
            </a:r>
            <a:r>
              <a:rPr lang="ar-EG" sz="3200" cap="all" spc="200" dirty="0" smtClean="0">
                <a:solidFill>
                  <a:schemeClr val="tx2"/>
                </a:solidFill>
                <a:latin typeface="+mj-lt"/>
                <a:ea typeface="+mj-ea"/>
                <a:cs typeface="+mj-cs"/>
              </a:rPr>
              <a:t>الطلاب.</a:t>
            </a:r>
          </a:p>
          <a:p>
            <a:pPr algn="ctr" rtl="1">
              <a:lnSpc>
                <a:spcPct val="150000"/>
              </a:lnSpc>
            </a:pPr>
            <a:r>
              <a:rPr lang="ar-EG" sz="3200" cap="all" spc="200" dirty="0" smtClean="0">
                <a:solidFill>
                  <a:schemeClr val="tx2"/>
                </a:solidFill>
                <a:latin typeface="+mj-lt"/>
                <a:ea typeface="+mj-ea"/>
                <a:cs typeface="+mj-cs"/>
              </a:rPr>
              <a:t>4.التأكيد على </a:t>
            </a:r>
            <a:r>
              <a:rPr lang="ar-EG" sz="3200" cap="all" spc="200" dirty="0">
                <a:solidFill>
                  <a:schemeClr val="tx2"/>
                </a:solidFill>
                <a:latin typeface="+mj-lt"/>
                <a:ea typeface="+mj-ea"/>
                <a:cs typeface="+mj-cs"/>
              </a:rPr>
              <a:t>مفهوم أو مبدأ جديد تعلمه </a:t>
            </a:r>
            <a:r>
              <a:rPr lang="ar-EG" sz="3200" cap="all" spc="200" dirty="0" smtClean="0">
                <a:solidFill>
                  <a:schemeClr val="tx2"/>
                </a:solidFill>
                <a:latin typeface="+mj-lt"/>
                <a:ea typeface="+mj-ea"/>
                <a:cs typeface="+mj-cs"/>
              </a:rPr>
              <a:t>الطلاب.</a:t>
            </a:r>
          </a:p>
          <a:p>
            <a:pPr algn="ctr" rtl="1">
              <a:lnSpc>
                <a:spcPct val="150000"/>
              </a:lnSpc>
            </a:pPr>
            <a:r>
              <a:rPr lang="ar-EG" sz="3200" cap="all" spc="200" dirty="0" smtClean="0">
                <a:solidFill>
                  <a:schemeClr val="tx2"/>
                </a:solidFill>
                <a:latin typeface="+mj-lt"/>
                <a:ea typeface="+mj-ea"/>
                <a:cs typeface="+mj-cs"/>
              </a:rPr>
              <a:t>5.لتأكيد </a:t>
            </a:r>
            <a:r>
              <a:rPr lang="ar-EG" sz="3200" cap="all" spc="200" dirty="0">
                <a:solidFill>
                  <a:schemeClr val="tx2"/>
                </a:solidFill>
                <a:latin typeface="+mj-lt"/>
                <a:ea typeface="+mj-ea"/>
                <a:cs typeface="+mj-cs"/>
              </a:rPr>
              <a:t>الخبرات التعليمية التي مر بها الطلاب</a:t>
            </a:r>
            <a:r>
              <a:rPr lang="ar-EG" sz="2500" cap="all" spc="200" dirty="0">
                <a:solidFill>
                  <a:schemeClr val="tx2"/>
                </a:solidFill>
                <a:latin typeface="+mj-lt"/>
                <a:ea typeface="+mj-ea"/>
                <a:cs typeface="+mj-cs"/>
              </a:rPr>
              <a:t>.</a:t>
            </a:r>
            <a:endParaRPr lang="en-US" sz="2500" cap="all" spc="200" dirty="0">
              <a:solidFill>
                <a:schemeClr val="tx2"/>
              </a:solidFill>
              <a:latin typeface="+mj-lt"/>
              <a:ea typeface="+mj-ea"/>
              <a:cs typeface="+mj-cs"/>
            </a:endParaRPr>
          </a:p>
        </p:txBody>
      </p:sp>
    </p:spTree>
    <p:extLst>
      <p:ext uri="{BB962C8B-B14F-4D97-AF65-F5344CB8AC3E}">
        <p14:creationId xmlns:p14="http://schemas.microsoft.com/office/powerpoint/2010/main" val="3970568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2-Point Star 1"/>
          <p:cNvSpPr/>
          <p:nvPr/>
        </p:nvSpPr>
        <p:spPr>
          <a:xfrm>
            <a:off x="2646637" y="2198030"/>
            <a:ext cx="6744052" cy="3845253"/>
          </a:xfrm>
          <a:prstGeom prst="star12">
            <a:avLst/>
          </a:prstGeom>
          <a:blipFill>
            <a:blip r:embed="rId2"/>
            <a:tile tx="0" ty="0" sx="100000" sy="100000" flip="none" algn="tl"/>
          </a:blipFill>
          <a:ln w="76200">
            <a:solidFill>
              <a:srgbClr val="C00000"/>
            </a:solidFill>
            <a:prstDash val="sysDash"/>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000" b="1" dirty="0" smtClean="0">
                <a:ln w="6600">
                  <a:solidFill>
                    <a:srgbClr val="0070C0"/>
                  </a:solidFill>
                  <a:prstDash val="solid"/>
                </a:ln>
                <a:solidFill>
                  <a:schemeClr val="accent3">
                    <a:lumMod val="50000"/>
                  </a:schemeClr>
                </a:solidFill>
                <a:effectLst>
                  <a:outerShdw dist="38100" dir="2700000" algn="tl" rotWithShape="0">
                    <a:schemeClr val="accent2"/>
                  </a:outerShdw>
                </a:effectLst>
                <a:latin typeface="Agency FB" panose="020B0503020202020204" pitchFamily="34" charset="0"/>
              </a:rPr>
              <a:t>مهارة التلخيص</a:t>
            </a:r>
            <a:endParaRPr lang="en-US" sz="4000" b="1" dirty="0">
              <a:ln w="6600">
                <a:solidFill>
                  <a:srgbClr val="0070C0"/>
                </a:solidFill>
                <a:prstDash val="solid"/>
              </a:ln>
              <a:solidFill>
                <a:schemeClr val="accent3">
                  <a:lumMod val="50000"/>
                </a:schemeClr>
              </a:solidFill>
              <a:effectLst>
                <a:outerShdw dist="38100" dir="2700000" algn="tl" rotWithShape="0">
                  <a:schemeClr val="accent2"/>
                </a:outerShdw>
              </a:effectLst>
              <a:latin typeface="Agency FB" panose="020B0503020202020204" pitchFamily="34" charset="0"/>
            </a:endParaRPr>
          </a:p>
        </p:txBody>
      </p:sp>
      <p:sp>
        <p:nvSpPr>
          <p:cNvPr id="3" name="Oval 2"/>
          <p:cNvSpPr/>
          <p:nvPr/>
        </p:nvSpPr>
        <p:spPr>
          <a:xfrm>
            <a:off x="6018663" y="586854"/>
            <a:ext cx="2797791" cy="1611176"/>
          </a:xfrm>
          <a:prstGeom prst="ellipse">
            <a:avLst/>
          </a:prstGeom>
          <a:solidFill>
            <a:schemeClr val="accent2">
              <a:lumMod val="60000"/>
              <a:lumOff val="40000"/>
            </a:schemeClr>
          </a:solidFill>
          <a:ln w="38100">
            <a:solidFill>
              <a:schemeClr val="tx1">
                <a:lumMod val="95000"/>
                <a:lumOff val="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6600" b="1" dirty="0" smtClean="0">
                <a:solidFill>
                  <a:schemeClr val="tx1"/>
                </a:solidFill>
                <a:effectLst>
                  <a:outerShdw blurRad="38100" dist="38100" dir="2700000" algn="tl">
                    <a:srgbClr val="000000">
                      <a:alpha val="43137"/>
                    </a:srgbClr>
                  </a:outerShdw>
                </a:effectLst>
              </a:rPr>
              <a:t>اولا:</a:t>
            </a:r>
            <a:endParaRPr lang="en-US" sz="66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37353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87711" y="874143"/>
            <a:ext cx="11207933" cy="5077031"/>
          </a:xfrm>
          <a:prstGeom prst="rect">
            <a:avLst/>
          </a:prstGeom>
        </p:spPr>
        <p:txBody>
          <a:bodyPr wrap="square">
            <a:spAutoFit/>
          </a:bodyPr>
          <a:lstStyle/>
          <a:p>
            <a:pPr algn="ctr">
              <a:lnSpc>
                <a:spcPct val="150000"/>
              </a:lnSpc>
              <a:spcAft>
                <a:spcPts val="800"/>
              </a:spcAft>
            </a:pPr>
            <a:r>
              <a:rPr lang="ar-EG" sz="5400" b="1" u="sng" dirty="0" smtClean="0">
                <a:solidFill>
                  <a:srgbClr val="FF0000"/>
                </a:solidFill>
                <a:effectLst>
                  <a:outerShdw blurRad="38100" dist="38100" dir="2700000" algn="tl">
                    <a:srgbClr val="000000">
                      <a:alpha val="43137"/>
                    </a:srgbClr>
                  </a:outerShdw>
                </a:effectLst>
                <a:latin typeface="Monotype Corsiva" panose="03010101010201010101" pitchFamily="66" charset="0"/>
                <a:ea typeface="Calibri" panose="020F0502020204030204" pitchFamily="34" charset="0"/>
                <a:cs typeface="Arial" panose="020B0604020202020204" pitchFamily="34" charset="0"/>
              </a:rPr>
              <a:t>مفهــــــــوم مهارة التلخيص</a:t>
            </a:r>
            <a:endParaRPr lang="en-US" sz="5400" b="1" u="sng" dirty="0">
              <a:solidFill>
                <a:srgbClr val="FF0000"/>
              </a:solidFill>
              <a:effectLst>
                <a:outerShdw blurRad="38100" dist="38100" dir="2700000" algn="tl">
                  <a:srgbClr val="000000">
                    <a:alpha val="43137"/>
                  </a:srgbClr>
                </a:outerShdw>
              </a:effectLst>
              <a:latin typeface="Monotype Corsiva" panose="03010101010201010101" pitchFamily="66" charset="0"/>
              <a:ea typeface="Calibri" panose="020F0502020204030204" pitchFamily="34" charset="0"/>
              <a:cs typeface="Arial" panose="020B0604020202020204" pitchFamily="34" charset="0"/>
            </a:endParaRPr>
          </a:p>
          <a:p>
            <a:pPr algn="ctr">
              <a:lnSpc>
                <a:spcPct val="150000"/>
              </a:lnSpc>
            </a:pPr>
            <a:r>
              <a:rPr lang="ar-EG" sz="5400" b="1" dirty="0" smtClean="0">
                <a:latin typeface="Monotype Corsiva" panose="03010101010201010101" pitchFamily="66" charset="0"/>
              </a:rPr>
              <a:t>هو اعطاء فكرة سريعه وموجزه للقارئ عن الموضوع وذلك من خلال اعادة صياغة النص الاصلي صياغة جديده وموحزة.</a:t>
            </a:r>
            <a:endParaRPr lang="en-US" sz="5400" b="1" dirty="0">
              <a:latin typeface="Monotype Corsiva" panose="03010101010201010101" pitchFamily="66" charset="0"/>
            </a:endParaRPr>
          </a:p>
        </p:txBody>
      </p:sp>
    </p:spTree>
    <p:extLst>
      <p:ext uri="{BB962C8B-B14F-4D97-AF65-F5344CB8AC3E}">
        <p14:creationId xmlns:p14="http://schemas.microsoft.com/office/powerpoint/2010/main" val="1867203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ross 3"/>
          <p:cNvSpPr/>
          <p:nvPr/>
        </p:nvSpPr>
        <p:spPr>
          <a:xfrm>
            <a:off x="4325003" y="2793209"/>
            <a:ext cx="3424859" cy="1418129"/>
          </a:xfrm>
          <a:prstGeom prst="plus">
            <a:avLst/>
          </a:prstGeom>
          <a:ln w="57150">
            <a:solidFill>
              <a:schemeClr val="tx1">
                <a:lumMod val="95000"/>
                <a:lumOff val="5000"/>
              </a:schemeClr>
            </a:solidFill>
            <a:prstDash val="sysDash"/>
          </a:ln>
          <a:effectLst>
            <a:glow rad="139700">
              <a:schemeClr val="accent2">
                <a:satMod val="175000"/>
                <a:alpha val="40000"/>
              </a:schemeClr>
            </a:glow>
            <a:outerShdw blurRad="38100" dist="25400" dir="5400000" rotWithShape="0">
              <a:srgbClr val="000000">
                <a:alpha val="25000"/>
              </a:srgbClr>
            </a:outerShdw>
          </a:effectLst>
        </p:spPr>
        <p:style>
          <a:lnRef idx="1">
            <a:schemeClr val="accent4"/>
          </a:lnRef>
          <a:fillRef idx="3">
            <a:schemeClr val="accent4"/>
          </a:fillRef>
          <a:effectRef idx="2">
            <a:schemeClr val="accent4"/>
          </a:effectRef>
          <a:fontRef idx="minor">
            <a:schemeClr val="lt1"/>
          </a:fontRef>
        </p:style>
        <p:txBody>
          <a:bodyPr rtlCol="0" anchor="ctr"/>
          <a:lstStyle/>
          <a:p>
            <a:pPr algn="ctr"/>
            <a:r>
              <a:rPr lang="ar-EG" sz="3200" b="1" u="sng" dirty="0">
                <a:solidFill>
                  <a:schemeClr val="tx1"/>
                </a:solidFill>
                <a:latin typeface="Monotype Corsiva" panose="03010101010201010101" pitchFamily="66" charset="0"/>
                <a:ea typeface="Times New Roman" panose="02020603050405020304" pitchFamily="18" charset="0"/>
              </a:rPr>
              <a:t>شروط مهارة التلخيص</a:t>
            </a:r>
            <a:endParaRPr lang="en-US" sz="3200" b="1" u="sng" dirty="0">
              <a:solidFill>
                <a:schemeClr val="tx1"/>
              </a:solidFill>
              <a:latin typeface="Monotype Corsiva" panose="03010101010201010101" pitchFamily="66" charset="0"/>
              <a:ea typeface="Times New Roman" panose="02020603050405020304" pitchFamily="18" charset="0"/>
            </a:endParaRPr>
          </a:p>
        </p:txBody>
      </p:sp>
      <p:sp>
        <p:nvSpPr>
          <p:cNvPr id="6" name="Rectangle 5"/>
          <p:cNvSpPr/>
          <p:nvPr/>
        </p:nvSpPr>
        <p:spPr>
          <a:xfrm>
            <a:off x="4211391" y="1097956"/>
            <a:ext cx="2524261" cy="1236372"/>
          </a:xfrm>
          <a:prstGeom prst="rect">
            <a:avLst/>
          </a:prstGeom>
          <a:solidFill>
            <a:schemeClr val="accent2">
              <a:lumMod val="60000"/>
              <a:lumOff val="40000"/>
            </a:schemeClr>
          </a:solidFill>
          <a:ln w="57150">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r" rtl="1">
              <a:buFont typeface="Wingdings" panose="05000000000000000000" pitchFamily="2" charset="2"/>
              <a:buChar char="v"/>
            </a:pPr>
            <a:endParaRPr lang="ar-EG" sz="3600" dirty="0">
              <a:solidFill>
                <a:schemeClr val="tx1"/>
              </a:solidFill>
            </a:endParaRPr>
          </a:p>
          <a:p>
            <a:pPr marL="571500" indent="-571500" algn="r" rtl="1">
              <a:buFont typeface="Wingdings" panose="05000000000000000000" pitchFamily="2" charset="2"/>
              <a:buChar char="v"/>
            </a:pPr>
            <a:r>
              <a:rPr lang="ar-EG" sz="3600" dirty="0" smtClean="0">
                <a:solidFill>
                  <a:schemeClr val="tx1"/>
                </a:solidFill>
              </a:rPr>
              <a:t>الشمولية</a:t>
            </a:r>
            <a:endParaRPr lang="ar-EG" sz="3600" dirty="0">
              <a:solidFill>
                <a:schemeClr val="tx1"/>
              </a:solidFill>
            </a:endParaRPr>
          </a:p>
        </p:txBody>
      </p:sp>
      <p:sp>
        <p:nvSpPr>
          <p:cNvPr id="7" name="Rectangle 6"/>
          <p:cNvSpPr/>
          <p:nvPr/>
        </p:nvSpPr>
        <p:spPr>
          <a:xfrm>
            <a:off x="978793" y="2163653"/>
            <a:ext cx="2537139" cy="1184856"/>
          </a:xfrm>
          <a:prstGeom prst="rect">
            <a:avLst/>
          </a:prstGeom>
          <a:solidFill>
            <a:schemeClr val="accent1">
              <a:lumMod val="20000"/>
              <a:lumOff val="80000"/>
            </a:schemeClr>
          </a:solidFill>
          <a:ln w="57150">
            <a:solidFill>
              <a:schemeClr val="accent5">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r" rtl="1">
              <a:buFont typeface="Wingdings" panose="05000000000000000000" pitchFamily="2" charset="2"/>
              <a:buChar char="v"/>
            </a:pPr>
            <a:r>
              <a:rPr lang="ar-EG" sz="3200" dirty="0">
                <a:solidFill>
                  <a:schemeClr val="tx1"/>
                </a:solidFill>
              </a:rPr>
              <a:t>البساطه</a:t>
            </a:r>
          </a:p>
        </p:txBody>
      </p:sp>
      <p:sp>
        <p:nvSpPr>
          <p:cNvPr id="8" name="Rectangle 7"/>
          <p:cNvSpPr/>
          <p:nvPr/>
        </p:nvSpPr>
        <p:spPr>
          <a:xfrm>
            <a:off x="1179623" y="3814146"/>
            <a:ext cx="2614411" cy="719220"/>
          </a:xfrm>
          <a:prstGeom prst="rect">
            <a:avLst/>
          </a:prstGeom>
          <a:solidFill>
            <a:srgbClr val="92D050"/>
          </a:solidFill>
          <a:ln w="5715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r" rtl="1">
              <a:buFont typeface="Wingdings" panose="05000000000000000000" pitchFamily="2" charset="2"/>
              <a:buChar char="v"/>
            </a:pPr>
            <a:r>
              <a:rPr lang="ar-EG" sz="2800" dirty="0" smtClean="0">
                <a:solidFill>
                  <a:schemeClr val="tx1"/>
                </a:solidFill>
              </a:rPr>
              <a:t>الوضوح</a:t>
            </a:r>
            <a:endParaRPr lang="ar-EG" sz="2800" dirty="0">
              <a:solidFill>
                <a:schemeClr val="tx1"/>
              </a:solidFill>
            </a:endParaRPr>
          </a:p>
        </p:txBody>
      </p:sp>
      <p:sp>
        <p:nvSpPr>
          <p:cNvPr id="9" name="Rectangle 8"/>
          <p:cNvSpPr/>
          <p:nvPr/>
        </p:nvSpPr>
        <p:spPr>
          <a:xfrm>
            <a:off x="1092406" y="4725360"/>
            <a:ext cx="5703593" cy="1296892"/>
          </a:xfrm>
          <a:prstGeom prst="rect">
            <a:avLst/>
          </a:prstGeom>
          <a:solidFill>
            <a:schemeClr val="accent2">
              <a:lumMod val="20000"/>
              <a:lumOff val="80000"/>
            </a:schemeClr>
          </a:solidFill>
          <a:ln w="57150">
            <a:solidFill>
              <a:schemeClr val="accent3">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b="1" dirty="0">
                <a:solidFill>
                  <a:schemeClr val="tx1"/>
                </a:solidFill>
              </a:rPr>
              <a:t>التسلسل: </a:t>
            </a:r>
            <a:r>
              <a:rPr lang="ar-EG" sz="2000" dirty="0">
                <a:solidFill>
                  <a:schemeClr val="tx1"/>
                </a:solidFill>
              </a:rPr>
              <a:t>يجب أن تراعي التسلسل في عرض أفكار الموضوع، أي أن تلتزم بنفس ترتيبها في الموضوع الأصلي، لأنها تكمل وتوضح بعضها البعض، تقديم جزء على أخر يُصعب عملية الفهم. </a:t>
            </a:r>
            <a:endParaRPr lang="en-US" sz="2000" dirty="0">
              <a:solidFill>
                <a:schemeClr val="tx1"/>
              </a:solidFill>
            </a:endParaRPr>
          </a:p>
        </p:txBody>
      </p:sp>
      <p:sp>
        <p:nvSpPr>
          <p:cNvPr id="12" name="Rectangle 11"/>
          <p:cNvSpPr/>
          <p:nvPr/>
        </p:nvSpPr>
        <p:spPr>
          <a:xfrm>
            <a:off x="8126569" y="1662058"/>
            <a:ext cx="3290368" cy="1197735"/>
          </a:xfrm>
          <a:prstGeom prst="rect">
            <a:avLst/>
          </a:prstGeom>
          <a:solidFill>
            <a:schemeClr val="accent4">
              <a:lumMod val="20000"/>
              <a:lumOff val="80000"/>
            </a:schemeClr>
          </a:solid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r" rtl="1">
              <a:buFont typeface="Wingdings" panose="05000000000000000000" pitchFamily="2" charset="2"/>
              <a:buChar char="v"/>
            </a:pPr>
            <a:r>
              <a:rPr lang="ar-EG" sz="3600">
                <a:solidFill>
                  <a:schemeClr val="tx1"/>
                </a:solidFill>
              </a:rPr>
              <a:t>الترابط</a:t>
            </a:r>
            <a:endParaRPr lang="ar-EG" sz="3600" dirty="0">
              <a:solidFill>
                <a:schemeClr val="tx1"/>
              </a:solidFill>
            </a:endParaRPr>
          </a:p>
        </p:txBody>
      </p:sp>
      <p:sp>
        <p:nvSpPr>
          <p:cNvPr id="13" name="Rectangle 12"/>
          <p:cNvSpPr/>
          <p:nvPr/>
        </p:nvSpPr>
        <p:spPr>
          <a:xfrm>
            <a:off x="8196207" y="3084494"/>
            <a:ext cx="3151092" cy="1448871"/>
          </a:xfrm>
          <a:prstGeom prst="rect">
            <a:avLst/>
          </a:prstGeom>
          <a:solidFill>
            <a:schemeClr val="accent6">
              <a:lumMod val="60000"/>
              <a:lumOff val="40000"/>
            </a:schemeClr>
          </a:solidFill>
          <a:ln w="57150">
            <a:solidFill>
              <a:schemeClr val="accent6">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r" rtl="1">
              <a:buFont typeface="Wingdings" panose="05000000000000000000" pitchFamily="2" charset="2"/>
              <a:buChar char="v"/>
            </a:pPr>
            <a:r>
              <a:rPr lang="ar-EG" sz="3200">
                <a:solidFill>
                  <a:schemeClr val="tx1"/>
                </a:solidFill>
              </a:rPr>
              <a:t>الايجاز</a:t>
            </a:r>
            <a:endParaRPr lang="ar-EG" sz="3200" dirty="0">
              <a:solidFill>
                <a:schemeClr val="tx1"/>
              </a:solidFill>
            </a:endParaRPr>
          </a:p>
        </p:txBody>
      </p:sp>
      <p:sp>
        <p:nvSpPr>
          <p:cNvPr id="14" name="Rectangle 13"/>
          <p:cNvSpPr/>
          <p:nvPr/>
        </p:nvSpPr>
        <p:spPr>
          <a:xfrm>
            <a:off x="7122014" y="4620313"/>
            <a:ext cx="4096446" cy="1479558"/>
          </a:xfrm>
          <a:prstGeom prst="rect">
            <a:avLst/>
          </a:prstGeom>
          <a:solidFill>
            <a:schemeClr val="accent2">
              <a:lumMod val="60000"/>
              <a:lumOff val="40000"/>
            </a:schemeClr>
          </a:solidFill>
          <a:ln w="57150">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EG" sz="2400" b="1" dirty="0" smtClean="0">
                <a:solidFill>
                  <a:schemeClr val="tx1"/>
                </a:solidFill>
              </a:rPr>
              <a:t>التوازن</a:t>
            </a:r>
            <a:r>
              <a:rPr lang="ar-EG" sz="2400" dirty="0" smtClean="0">
                <a:solidFill>
                  <a:schemeClr val="tx1"/>
                </a:solidFill>
              </a:rPr>
              <a:t>:</a:t>
            </a:r>
            <a:r>
              <a:rPr lang="ar-EG" sz="2400" dirty="0">
                <a:solidFill>
                  <a:schemeClr val="tx1"/>
                </a:solidFill>
              </a:rPr>
              <a:t> </a:t>
            </a:r>
            <a:r>
              <a:rPr lang="ar-EG" sz="2000" dirty="0">
                <a:solidFill>
                  <a:schemeClr val="tx1"/>
                </a:solidFill>
              </a:rPr>
              <a:t>يجب أن يكون هناك توازن بين فقرات التلخيص، بحيث لا يطغى جزء معين من الموضوع على الأجزاء الأخرى التي يتضمنها. </a:t>
            </a:r>
            <a:endParaRPr lang="en-US" sz="2000" dirty="0">
              <a:solidFill>
                <a:schemeClr val="tx1"/>
              </a:solidFill>
            </a:endParaRPr>
          </a:p>
        </p:txBody>
      </p:sp>
      <p:cxnSp>
        <p:nvCxnSpPr>
          <p:cNvPr id="24" name="Straight Connector 23"/>
          <p:cNvCxnSpPr/>
          <p:nvPr/>
        </p:nvCxnSpPr>
        <p:spPr>
          <a:xfrm>
            <a:off x="2894348" y="2423696"/>
            <a:ext cx="1653152" cy="9899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4" idx="3"/>
          </p:cNvCxnSpPr>
          <p:nvPr/>
        </p:nvCxnSpPr>
        <p:spPr>
          <a:xfrm flipV="1">
            <a:off x="4211392" y="4144271"/>
            <a:ext cx="498245" cy="318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5492842" y="4462530"/>
            <a:ext cx="12879" cy="528031"/>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6735653" y="4237153"/>
            <a:ext cx="386361" cy="29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7688687" y="3593207"/>
            <a:ext cx="875764" cy="38636"/>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7521263" y="2756081"/>
            <a:ext cx="811367" cy="238265"/>
          </a:xfrm>
          <a:prstGeom prst="line">
            <a:avLst/>
          </a:prstGeom>
        </p:spPr>
        <p:style>
          <a:lnRef idx="1">
            <a:schemeClr val="accent1"/>
          </a:lnRef>
          <a:fillRef idx="0">
            <a:schemeClr val="accent1"/>
          </a:fillRef>
          <a:effectRef idx="0">
            <a:schemeClr val="accent1"/>
          </a:effectRef>
          <a:fontRef idx="minor">
            <a:schemeClr val="tx1"/>
          </a:fontRef>
        </p:style>
      </p:cxnSp>
      <p:sp>
        <p:nvSpPr>
          <p:cNvPr id="2" name="Flowchart: Off-page Connector 1"/>
          <p:cNvSpPr/>
          <p:nvPr/>
        </p:nvSpPr>
        <p:spPr>
          <a:xfrm>
            <a:off x="1508217" y="254952"/>
            <a:ext cx="9058427" cy="649724"/>
          </a:xfrm>
          <a:prstGeom prst="flowChartOffpageConnector">
            <a:avLst/>
          </a:prstGeom>
          <a:blipFill>
            <a:blip r:embed="rId2"/>
            <a:tile tx="0" ty="0" sx="100000" sy="100000" flip="none" algn="tl"/>
          </a:blipFill>
          <a:ln w="57150">
            <a:solidFill>
              <a:schemeClr val="tx1"/>
            </a:solidFill>
            <a:prstDash val="sysDash"/>
          </a:ln>
          <a:effectLst>
            <a:glow rad="228600">
              <a:schemeClr val="accent4">
                <a:satMod val="175000"/>
                <a:alpha val="40000"/>
              </a:schemeClr>
            </a:glow>
          </a:effectLst>
        </p:spPr>
        <p:txBody>
          <a:bodyPr wrap="square">
            <a:spAutoFit/>
          </a:bodyPr>
          <a:lstStyle/>
          <a:p>
            <a:pPr algn="ctr"/>
            <a:r>
              <a:rPr lang="ar-EG" sz="2800" b="1" u="sng" dirty="0">
                <a:latin typeface="Monotype Corsiva" panose="03010101010201010101" pitchFamily="66" charset="0"/>
                <a:ea typeface="Times New Roman" panose="02020603050405020304" pitchFamily="18" charset="0"/>
              </a:rPr>
              <a:t>شروط مهارة التلخيص</a:t>
            </a:r>
            <a:endParaRPr lang="en-US" sz="2800" b="1" u="sng" dirty="0">
              <a:latin typeface="Monotype Corsiva" panose="03010101010201010101" pitchFamily="66" charset="0"/>
              <a:ea typeface="Times New Roman" panose="02020603050405020304" pitchFamily="18" charset="0"/>
            </a:endParaRPr>
          </a:p>
        </p:txBody>
      </p:sp>
    </p:spTree>
    <p:extLst>
      <p:ext uri="{BB962C8B-B14F-4D97-AF65-F5344CB8AC3E}">
        <p14:creationId xmlns:p14="http://schemas.microsoft.com/office/powerpoint/2010/main" val="880259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331283" y="166975"/>
            <a:ext cx="11310256" cy="769441"/>
          </a:xfrm>
          <a:prstGeom prst="rect">
            <a:avLst/>
          </a:prstGeom>
          <a:noFill/>
        </p:spPr>
        <p:txBody>
          <a:bodyPr wrap="square">
            <a:spAutoFit/>
          </a:bodyPr>
          <a:lstStyle/>
          <a:p>
            <a:pPr algn="ctr"/>
            <a:r>
              <a:rPr lang="ar-EG" sz="4400" b="1" u="sng" dirty="0" smtClean="0">
                <a:latin typeface="Monotype Corsiva" panose="03010101010201010101" pitchFamily="66" charset="0"/>
                <a:ea typeface="Times New Roman" panose="02020603050405020304" pitchFamily="18" charset="0"/>
              </a:rPr>
              <a:t>مراحل مهارة التلخيص</a:t>
            </a:r>
            <a:endParaRPr lang="en-US" sz="4400" b="1" u="sng" dirty="0">
              <a:latin typeface="Monotype Corsiva" panose="03010101010201010101" pitchFamily="66" charset="0"/>
              <a:ea typeface="Times New Roman" panose="02020603050405020304" pitchFamily="18" charset="0"/>
            </a:endParaRPr>
          </a:p>
        </p:txBody>
      </p:sp>
      <p:sp>
        <p:nvSpPr>
          <p:cNvPr id="2" name="TextBox 1"/>
          <p:cNvSpPr txBox="1"/>
          <p:nvPr/>
        </p:nvSpPr>
        <p:spPr>
          <a:xfrm>
            <a:off x="936333" y="936416"/>
            <a:ext cx="10896274" cy="6555641"/>
          </a:xfrm>
          <a:prstGeom prst="rect">
            <a:avLst/>
          </a:prstGeom>
          <a:noFill/>
        </p:spPr>
        <p:txBody>
          <a:bodyPr wrap="square" rtlCol="0">
            <a:spAutoFit/>
          </a:bodyPr>
          <a:lstStyle/>
          <a:p>
            <a:pPr algn="r"/>
            <a:r>
              <a:rPr lang="ar-EG" sz="3600" u="sng" dirty="0" smtClean="0">
                <a:solidFill>
                  <a:srgbClr val="FF0000"/>
                </a:solidFill>
              </a:rPr>
              <a:t>يتضمن التلخيص الجيد المراحل التالية:</a:t>
            </a:r>
          </a:p>
          <a:p>
            <a:pPr marL="571500" indent="-571500" algn="just" rtl="1">
              <a:buFont typeface="Wingdings" panose="05000000000000000000" pitchFamily="2" charset="2"/>
              <a:buChar char="v"/>
            </a:pPr>
            <a:r>
              <a:rPr lang="ar-EG" sz="2800" b="1" u="sng" dirty="0" smtClean="0"/>
              <a:t>المرحلة الاولي (القراءة) </a:t>
            </a:r>
            <a:r>
              <a:rPr lang="ar-EG" sz="2800" dirty="0" smtClean="0"/>
              <a:t>وتتمثل في قيام الطالب بقراءة النص قراءة دقيقيه وفاحصة من اجل الاستيعاب الجيد للنص الاصلي وفهم اهدافه جيداا ومضمونه. </a:t>
            </a:r>
          </a:p>
          <a:p>
            <a:pPr algn="just" rtl="1"/>
            <a:endParaRPr lang="ar-EG" sz="2800" dirty="0" smtClean="0"/>
          </a:p>
          <a:p>
            <a:pPr marL="571500" indent="-571500" algn="just" rtl="1">
              <a:buFont typeface="Wingdings" panose="05000000000000000000" pitchFamily="2" charset="2"/>
              <a:buChar char="v"/>
            </a:pPr>
            <a:r>
              <a:rPr lang="ar-EG" sz="2800" b="1" u="sng" dirty="0"/>
              <a:t>المرحلة الثانية (الكتابة):</a:t>
            </a:r>
          </a:p>
          <a:p>
            <a:pPr algn="just" rtl="1"/>
            <a:r>
              <a:rPr lang="ar-EG" sz="2800" dirty="0"/>
              <a:t>وتتمثل في قيام الطالب بتدوين الافكار الرئيسية فى اى ورقة خارجيه او فى هامش النص ومن هنا نجد ان هذه المرحله مرنبطه بالمرحله السابقه (القراءه) لان اثناء القراءه يبدأ بكتابة ملاحظاته. </a:t>
            </a:r>
            <a:endParaRPr lang="ar-EG" sz="2800" dirty="0" smtClean="0"/>
          </a:p>
          <a:p>
            <a:pPr algn="just" rtl="1"/>
            <a:endParaRPr lang="ar-EG" sz="2800" dirty="0" smtClean="0"/>
          </a:p>
          <a:p>
            <a:pPr marL="571500" indent="-571500" algn="just" rtl="1">
              <a:buFont typeface="Wingdings" panose="05000000000000000000" pitchFamily="2" charset="2"/>
              <a:buChar char="v"/>
            </a:pPr>
            <a:r>
              <a:rPr lang="ar-EG" sz="2800" b="1" u="sng" dirty="0"/>
              <a:t>المرحلة الثالثة (التلخيص):</a:t>
            </a:r>
          </a:p>
          <a:p>
            <a:pPr algn="just" rtl="1"/>
            <a:r>
              <a:rPr lang="ar-EG" sz="2800" dirty="0"/>
              <a:t>وتتمثل في قيام الطالب بإعادة صياغة الافكار الرئيسيه بناءا على ما تم تدوينه فى الهوامش ولكن هذه الصياغة تكون باسلوبة الخاص ولابد ان يتوافر فيها بأنها تكون خالى من اى اخطاء لغوية مع الحفاظ على سلامة المعنى. </a:t>
            </a:r>
          </a:p>
          <a:p>
            <a:pPr marL="571500" indent="-571500" algn="just" rtl="1">
              <a:lnSpc>
                <a:spcPct val="150000"/>
              </a:lnSpc>
              <a:buFont typeface="Wingdings" panose="05000000000000000000" pitchFamily="2" charset="2"/>
              <a:buChar char="v"/>
            </a:pPr>
            <a:endParaRPr lang="ar-EG" sz="3200" dirty="0" smtClean="0"/>
          </a:p>
        </p:txBody>
      </p:sp>
    </p:spTree>
    <p:extLst>
      <p:ext uri="{BB962C8B-B14F-4D97-AF65-F5344CB8AC3E}">
        <p14:creationId xmlns:p14="http://schemas.microsoft.com/office/powerpoint/2010/main" val="2076317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3"/>
          <p:cNvSpPr/>
          <p:nvPr/>
        </p:nvSpPr>
        <p:spPr>
          <a:xfrm>
            <a:off x="1275443" y="1950604"/>
            <a:ext cx="10311506" cy="4226838"/>
          </a:xfrm>
          <a:prstGeom prst="round2SameRect">
            <a:avLst/>
          </a:prstGeom>
          <a:blipFill>
            <a:blip r:embed="rId2"/>
            <a:tile tx="0" ty="0" sx="100000" sy="100000" flip="none" algn="tl"/>
          </a:blipFill>
          <a:ln w="57150">
            <a:solidFill>
              <a:srgbClr val="C00000"/>
            </a:solidFill>
            <a:prstDash val="lgDashDotDot"/>
          </a:ln>
          <a:effectLst>
            <a:glow rad="63500">
              <a:schemeClr val="accent1">
                <a:satMod val="175000"/>
                <a:alpha val="40000"/>
              </a:schemeClr>
            </a:glow>
          </a:effectLst>
        </p:spPr>
        <p:txBody>
          <a:bodyPr wrap="square">
            <a:spAutoFit/>
          </a:bodyPr>
          <a:lstStyle/>
          <a:p>
            <a:pPr algn="ctr"/>
            <a:r>
              <a:rPr lang="ar-EG" sz="4000" b="1" u="sng" dirty="0" smtClean="0">
                <a:latin typeface="Monotype Corsiva" panose="03010101010201010101" pitchFamily="66" charset="0"/>
              </a:rPr>
              <a:t>للتخليص اهمية بالغة وتتمثل في:</a:t>
            </a:r>
            <a:endParaRPr lang="ar-EG" sz="4800" b="1" u="sng" dirty="0" smtClean="0">
              <a:latin typeface="Monotype Corsiva" panose="03010101010201010101" pitchFamily="66" charset="0"/>
            </a:endParaRPr>
          </a:p>
          <a:p>
            <a:pPr marL="571500" indent="-571500" algn="ctr" rtl="1">
              <a:buFont typeface="Wingdings" panose="05000000000000000000" pitchFamily="2" charset="2"/>
              <a:buChar char="v"/>
            </a:pPr>
            <a:r>
              <a:rPr lang="ar-EG" sz="3600" b="1" dirty="0" smtClean="0">
                <a:latin typeface="Monotype Corsiva" panose="03010101010201010101" pitchFamily="66" charset="0"/>
              </a:rPr>
              <a:t>استثمار وقت وجهد القارئ لتوفير له وقت للاطلاع على موضوعات اخري.</a:t>
            </a:r>
          </a:p>
          <a:p>
            <a:pPr marL="571500" indent="-571500" algn="ctr" rtl="1">
              <a:buFont typeface="Wingdings" panose="05000000000000000000" pitchFamily="2" charset="2"/>
              <a:buChar char="v"/>
            </a:pPr>
            <a:r>
              <a:rPr lang="ar-EG" sz="3600" b="1" dirty="0" smtClean="0">
                <a:latin typeface="Monotype Corsiva" panose="03010101010201010101" pitchFamily="66" charset="0"/>
              </a:rPr>
              <a:t>تنميه مهارات القراءه الفاحصه للطالب.</a:t>
            </a:r>
          </a:p>
          <a:p>
            <a:pPr marL="571500" indent="-571500" algn="ctr" rtl="1">
              <a:buFont typeface="Wingdings" panose="05000000000000000000" pitchFamily="2" charset="2"/>
              <a:buChar char="v"/>
            </a:pPr>
            <a:r>
              <a:rPr lang="ar-EG" sz="3600" b="1" dirty="0" smtClean="0">
                <a:latin typeface="Monotype Corsiva" panose="03010101010201010101" pitchFamily="66" charset="0"/>
              </a:rPr>
              <a:t>تنمية مهارات الكتابه اللغوية البسيطه والموحزه والصحيحه.</a:t>
            </a:r>
          </a:p>
          <a:p>
            <a:pPr marL="571500" indent="-571500" algn="ctr" rtl="1">
              <a:buFont typeface="Wingdings" panose="05000000000000000000" pitchFamily="2" charset="2"/>
              <a:buChar char="v"/>
            </a:pPr>
            <a:r>
              <a:rPr lang="ar-EG" sz="3600" b="1" dirty="0" smtClean="0">
                <a:latin typeface="Monotype Corsiva" panose="03010101010201010101" pitchFamily="66" charset="0"/>
              </a:rPr>
              <a:t>تنميه القدره لدى الطالب على ترتيب أفكاره من المهم الى الاقل اهمية</a:t>
            </a:r>
            <a:r>
              <a:rPr lang="ar-EG" sz="2800" b="1" dirty="0" smtClean="0">
                <a:latin typeface="Monotype Corsiva" panose="03010101010201010101" pitchFamily="66" charset="0"/>
              </a:rPr>
              <a:t>.</a:t>
            </a:r>
            <a:endParaRPr lang="en-US" sz="2800" b="1" dirty="0">
              <a:latin typeface="Monotype Corsiva" panose="03010101010201010101" pitchFamily="66" charset="0"/>
            </a:endParaRPr>
          </a:p>
        </p:txBody>
      </p:sp>
      <p:sp>
        <p:nvSpPr>
          <p:cNvPr id="6" name="16-Point Star 5"/>
          <p:cNvSpPr/>
          <p:nvPr/>
        </p:nvSpPr>
        <p:spPr>
          <a:xfrm>
            <a:off x="3918593" y="160986"/>
            <a:ext cx="4424084" cy="1967552"/>
          </a:xfrm>
          <a:prstGeom prst="star16">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57150">
            <a:prstDash val="sysDash"/>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3600" b="1" dirty="0" smtClean="0">
                <a:solidFill>
                  <a:srgbClr val="FF0000"/>
                </a:solidFill>
                <a:effectLst>
                  <a:outerShdw blurRad="38100" dist="38100" dir="2700000" algn="tl">
                    <a:srgbClr val="000000">
                      <a:alpha val="43137"/>
                    </a:srgbClr>
                  </a:outerShdw>
                </a:effectLst>
                <a:latin typeface="Monotype Corsiva" panose="03010101010201010101" pitchFamily="66" charset="0"/>
              </a:rPr>
              <a:t>أهمية التلخيص</a:t>
            </a:r>
            <a:endParaRPr lang="en-US" sz="3600" b="1" dirty="0">
              <a:solidFill>
                <a:srgbClr val="FF0000"/>
              </a:solidFill>
              <a:effectLst>
                <a:outerShdw blurRad="38100" dist="38100" dir="2700000" algn="tl">
                  <a:srgbClr val="000000">
                    <a:alpha val="43137"/>
                  </a:srgbClr>
                </a:outerShdw>
              </a:effectLst>
              <a:latin typeface="Monotype Corsiva" panose="03010101010201010101" pitchFamily="66" charset="0"/>
            </a:endParaRPr>
          </a:p>
        </p:txBody>
      </p:sp>
    </p:spTree>
    <p:extLst>
      <p:ext uri="{BB962C8B-B14F-4D97-AF65-F5344CB8AC3E}">
        <p14:creationId xmlns:p14="http://schemas.microsoft.com/office/powerpoint/2010/main" val="3144081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2-Point Star 1"/>
          <p:cNvSpPr/>
          <p:nvPr/>
        </p:nvSpPr>
        <p:spPr>
          <a:xfrm>
            <a:off x="2646637" y="2198030"/>
            <a:ext cx="6744052" cy="3845253"/>
          </a:xfrm>
          <a:prstGeom prst="star12">
            <a:avLst/>
          </a:prstGeom>
          <a:blipFill>
            <a:blip r:embed="rId2"/>
            <a:tile tx="0" ty="0" sx="100000" sy="100000" flip="none" algn="tl"/>
          </a:blipFill>
          <a:ln w="76200">
            <a:solidFill>
              <a:srgbClr val="C00000"/>
            </a:solidFill>
            <a:prstDash val="sysDash"/>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000" b="1" smtClean="0">
                <a:ln w="6600">
                  <a:solidFill>
                    <a:srgbClr val="0070C0"/>
                  </a:solidFill>
                  <a:prstDash val="solid"/>
                </a:ln>
                <a:solidFill>
                  <a:schemeClr val="accent3">
                    <a:lumMod val="50000"/>
                  </a:schemeClr>
                </a:solidFill>
                <a:effectLst>
                  <a:outerShdw dist="38100" dir="2700000" algn="tl" rotWithShape="0">
                    <a:schemeClr val="accent2"/>
                  </a:outerShdw>
                </a:effectLst>
                <a:latin typeface="Agency FB" panose="020B0503020202020204" pitchFamily="34" charset="0"/>
              </a:rPr>
              <a:t>مهارة الغلق</a:t>
            </a:r>
            <a:endParaRPr lang="en-US" sz="4000" b="1" dirty="0">
              <a:ln w="6600">
                <a:solidFill>
                  <a:srgbClr val="0070C0"/>
                </a:solidFill>
                <a:prstDash val="solid"/>
              </a:ln>
              <a:solidFill>
                <a:schemeClr val="accent3">
                  <a:lumMod val="50000"/>
                </a:schemeClr>
              </a:solidFill>
              <a:effectLst>
                <a:outerShdw dist="38100" dir="2700000" algn="tl" rotWithShape="0">
                  <a:schemeClr val="accent2"/>
                </a:outerShdw>
              </a:effectLst>
              <a:latin typeface="Agency FB" panose="020B0503020202020204" pitchFamily="34" charset="0"/>
            </a:endParaRPr>
          </a:p>
        </p:txBody>
      </p:sp>
      <p:sp>
        <p:nvSpPr>
          <p:cNvPr id="3" name="Oval 2"/>
          <p:cNvSpPr/>
          <p:nvPr/>
        </p:nvSpPr>
        <p:spPr>
          <a:xfrm>
            <a:off x="6018663" y="586854"/>
            <a:ext cx="2797791" cy="1611176"/>
          </a:xfrm>
          <a:prstGeom prst="ellipse">
            <a:avLst/>
          </a:prstGeom>
          <a:solidFill>
            <a:schemeClr val="accent2">
              <a:lumMod val="60000"/>
              <a:lumOff val="40000"/>
            </a:schemeClr>
          </a:solidFill>
          <a:ln w="38100">
            <a:solidFill>
              <a:schemeClr val="tx1">
                <a:lumMod val="95000"/>
                <a:lumOff val="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6600" b="1" dirty="0" smtClean="0">
                <a:solidFill>
                  <a:schemeClr val="tx1"/>
                </a:solidFill>
                <a:effectLst>
                  <a:outerShdw blurRad="38100" dist="38100" dir="2700000" algn="tl">
                    <a:srgbClr val="000000">
                      <a:alpha val="43137"/>
                    </a:srgbClr>
                  </a:outerShdw>
                </a:effectLst>
              </a:rPr>
              <a:t>ثانيا:</a:t>
            </a:r>
            <a:endParaRPr lang="en-US" sz="66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7985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3399" y="996409"/>
            <a:ext cx="10178323" cy="5172255"/>
          </a:xfrm>
          <a:solidFill>
            <a:schemeClr val="accent4">
              <a:lumMod val="20000"/>
              <a:lumOff val="80000"/>
            </a:schemeClr>
          </a:solidFill>
          <a:ln w="38100">
            <a:solidFill>
              <a:schemeClr val="tx1"/>
            </a:solidFill>
          </a:ln>
        </p:spPr>
        <p:txBody>
          <a:bodyPr>
            <a:normAutofit fontScale="90000"/>
          </a:bodyPr>
          <a:lstStyle/>
          <a:p>
            <a:pPr marL="685800" indent="-685800" algn="ctr">
              <a:buFont typeface="Wingdings" panose="05000000000000000000" pitchFamily="2" charset="2"/>
              <a:buChar char="q"/>
            </a:pPr>
            <a:r>
              <a:rPr lang="ar-EG" b="1" dirty="0"/>
              <a:t/>
            </a:r>
            <a:br>
              <a:rPr lang="ar-EG" b="1" dirty="0"/>
            </a:br>
            <a:r>
              <a:rPr lang="ar-EG" sz="3600" dirty="0"/>
              <a:t>الغلق مهارة عامة تتضمن مهارة التلخيص.</a:t>
            </a:r>
            <a:br>
              <a:rPr lang="ar-EG" sz="3600" dirty="0"/>
            </a:br>
            <a:r>
              <a:rPr lang="ar-EG" sz="3600" dirty="0" smtClean="0"/>
              <a:t>التلخيص </a:t>
            </a:r>
            <a:r>
              <a:rPr lang="ar-EG" sz="3600" dirty="0"/>
              <a:t>أن يقوم المعلم والطلاب بتحديد الأفكار الرئيسة لمحتوى </a:t>
            </a:r>
            <a:r>
              <a:rPr lang="ar-EG" sz="3600" dirty="0" smtClean="0"/>
              <a:t>الدرس. </a:t>
            </a:r>
            <a:br>
              <a:rPr lang="ar-EG" sz="3600" dirty="0" smtClean="0"/>
            </a:br>
            <a:r>
              <a:rPr lang="ar-EG" sz="4000" b="1" dirty="0" smtClean="0">
                <a:solidFill>
                  <a:srgbClr val="FF0000"/>
                </a:solidFill>
              </a:rPr>
              <a:t>بينما </a:t>
            </a:r>
            <a:r>
              <a:rPr lang="ar-EG" sz="4000" b="1" dirty="0">
                <a:solidFill>
                  <a:srgbClr val="FF0000"/>
                </a:solidFill>
              </a:rPr>
              <a:t>الغلق هو </a:t>
            </a:r>
            <a:r>
              <a:rPr lang="ar-EG" b="1" dirty="0"/>
              <a:t/>
            </a:r>
            <a:br>
              <a:rPr lang="ar-EG" b="1" dirty="0"/>
            </a:br>
            <a:r>
              <a:rPr lang="ar-EG" sz="3600" dirty="0" smtClean="0"/>
              <a:t>هو </a:t>
            </a:r>
            <a:r>
              <a:rPr lang="ar-EG" sz="3600" dirty="0"/>
              <a:t>الأقوال أو الأفعال التي تصدر عن المعلم بغرض إنهاء جزء من الدرس أو الدرس كله أو إنهاء الموقف التعليمي، وهو يمثل المرحلة الأخيرة من مراحل </a:t>
            </a:r>
            <a:r>
              <a:rPr lang="ar-EG" sz="3600" dirty="0" smtClean="0"/>
              <a:t>الدرس</a:t>
            </a:r>
            <a:r>
              <a:rPr lang="ar-EG" sz="4800" dirty="0" smtClean="0"/>
              <a:t>.</a:t>
            </a:r>
            <a:r>
              <a:rPr lang="ar-EG" dirty="0"/>
              <a:t/>
            </a:r>
            <a:br>
              <a:rPr lang="ar-EG" dirty="0"/>
            </a:br>
            <a:r>
              <a:rPr lang="ar-EG" sz="3600" dirty="0"/>
              <a:t>فالغلق لايكون في نهاية الدرس فقط بل أثناء الدرس بعد شرح عنصر ما او القيام بنشاط</a:t>
            </a:r>
            <a:r>
              <a:rPr lang="ar-EG" dirty="0" smtClean="0"/>
              <a:t>.</a:t>
            </a:r>
            <a:endParaRPr lang="en-US" dirty="0"/>
          </a:p>
        </p:txBody>
      </p:sp>
      <p:sp>
        <p:nvSpPr>
          <p:cNvPr id="3" name="Oval 2"/>
          <p:cNvSpPr/>
          <p:nvPr/>
        </p:nvSpPr>
        <p:spPr>
          <a:xfrm>
            <a:off x="4067032" y="409678"/>
            <a:ext cx="4339988" cy="1391825"/>
          </a:xfrm>
          <a:prstGeom prst="ellipse">
            <a:avLst/>
          </a:prstGeom>
          <a:blipFill>
            <a:blip r:embed="rId2"/>
            <a:tile tx="0" ty="0" sx="100000" sy="100000" flip="none" algn="tl"/>
          </a:blipFill>
          <a:ln w="38100">
            <a:solidFill>
              <a:srgbClr val="C0000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ar-EG" sz="5400" cap="all" spc="200" dirty="0" smtClean="0">
                <a:solidFill>
                  <a:schemeClr val="tx2"/>
                </a:solidFill>
                <a:latin typeface="+mj-lt"/>
                <a:ea typeface="+mj-ea"/>
                <a:cs typeface="+mj-cs"/>
              </a:rPr>
              <a:t>مهارة </a:t>
            </a:r>
            <a:r>
              <a:rPr lang="ar-EG" sz="5400" cap="all" spc="200" dirty="0">
                <a:solidFill>
                  <a:schemeClr val="tx2"/>
                </a:solidFill>
                <a:latin typeface="+mj-lt"/>
                <a:ea typeface="+mj-ea"/>
                <a:cs typeface="+mj-cs"/>
              </a:rPr>
              <a:t>الغلق</a:t>
            </a:r>
            <a:endParaRPr lang="en-US" sz="5400" cap="all" spc="200" dirty="0">
              <a:solidFill>
                <a:schemeClr val="tx2"/>
              </a:solidFill>
              <a:latin typeface="+mj-lt"/>
              <a:ea typeface="+mj-ea"/>
              <a:cs typeface="+mj-cs"/>
            </a:endParaRPr>
          </a:p>
        </p:txBody>
      </p:sp>
    </p:spTree>
    <p:extLst>
      <p:ext uri="{BB962C8B-B14F-4D97-AF65-F5344CB8AC3E}">
        <p14:creationId xmlns:p14="http://schemas.microsoft.com/office/powerpoint/2010/main" val="3817154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4381" y="1098638"/>
            <a:ext cx="10567285" cy="5759362"/>
          </a:xfrm>
        </p:spPr>
        <p:txBody>
          <a:bodyPr>
            <a:normAutofit fontScale="90000"/>
          </a:bodyPr>
          <a:lstStyle/>
          <a:p>
            <a:pPr algn="r" rtl="1"/>
            <a:r>
              <a:rPr lang="ar-EG" sz="2800" dirty="0"/>
              <a:t>1</a:t>
            </a:r>
            <a:r>
              <a:rPr lang="ar-EG" sz="2800" dirty="0" smtClean="0"/>
              <a:t>. </a:t>
            </a:r>
            <a:r>
              <a:rPr lang="ar-EG" sz="2800" dirty="0"/>
              <a:t>ربط المعلومات </a:t>
            </a:r>
            <a:r>
              <a:rPr lang="ar-EG" sz="2800" dirty="0" smtClean="0"/>
              <a:t>الجديدة بالقديمة لدى الطلاب.</a:t>
            </a:r>
            <a:br>
              <a:rPr lang="ar-EG" sz="2800" dirty="0" smtClean="0"/>
            </a:br>
            <a:r>
              <a:rPr lang="ar-EG" sz="2800" dirty="0" smtClean="0"/>
              <a:t>2. تنظيم المعلومات في عقول الطلاب من أجل استيعابها يشكل جيد.</a:t>
            </a:r>
            <a:br>
              <a:rPr lang="ar-EG" sz="2800" dirty="0" smtClean="0"/>
            </a:br>
            <a:r>
              <a:rPr lang="ar-EG" sz="2800" dirty="0" smtClean="0"/>
              <a:t>3. تلخيص المعلومات المقدمة في الدرس. </a:t>
            </a:r>
            <a:br>
              <a:rPr lang="ar-EG" sz="2800" dirty="0" smtClean="0"/>
            </a:br>
            <a:r>
              <a:rPr lang="ar-EG" sz="2800" dirty="0" smtClean="0"/>
              <a:t>4. تحقيق التكامل بين الدروس المختلفة.</a:t>
            </a:r>
            <a:r>
              <a:rPr lang="ar-EG" dirty="0" smtClean="0"/>
              <a:t/>
            </a:r>
            <a:br>
              <a:rPr lang="ar-EG" dirty="0" smtClean="0"/>
            </a:br>
            <a:r>
              <a:rPr lang="ar-EG" sz="4400" u="sng" dirty="0" smtClean="0">
                <a:solidFill>
                  <a:srgbClr val="FF0000"/>
                </a:solidFill>
              </a:rPr>
              <a:t/>
            </a:r>
            <a:br>
              <a:rPr lang="ar-EG" sz="4400" u="sng" dirty="0" smtClean="0">
                <a:solidFill>
                  <a:srgbClr val="FF0000"/>
                </a:solidFill>
              </a:rPr>
            </a:br>
            <a:r>
              <a:rPr lang="ar-EG" sz="2800" b="1" dirty="0">
                <a:effectLst>
                  <a:outerShdw blurRad="38100" dist="38100" dir="2700000" algn="tl">
                    <a:srgbClr val="000000">
                      <a:alpha val="43137"/>
                    </a:srgbClr>
                  </a:outerShdw>
                </a:effectLst>
              </a:rPr>
              <a:t>1. الغلق التعليمي: </a:t>
            </a:r>
            <a:r>
              <a:rPr lang="ar-EG" sz="2800" dirty="0"/>
              <a:t>هو الترابط الذى يقوم بيه المعلم بين درس واخر أو فكرة وأخري</a:t>
            </a:r>
            <a:r>
              <a:rPr lang="ar-EG" sz="2800" dirty="0" smtClean="0"/>
              <a:t>.</a:t>
            </a:r>
            <a:br>
              <a:rPr lang="ar-EG" sz="2800" dirty="0" smtClean="0"/>
            </a:br>
            <a:r>
              <a:rPr lang="ar-EG" sz="2800" dirty="0"/>
              <a:t/>
            </a:r>
            <a:br>
              <a:rPr lang="ar-EG" sz="2800" dirty="0"/>
            </a:br>
            <a:r>
              <a:rPr lang="ar-EG" sz="2800" b="1" dirty="0">
                <a:effectLst>
                  <a:outerShdw blurRad="38100" dist="38100" dir="2700000" algn="tl">
                    <a:srgbClr val="000000">
                      <a:alpha val="43137"/>
                    </a:srgbClr>
                  </a:outerShdw>
                </a:effectLst>
              </a:rPr>
              <a:t>2. الغلق الإدراكي: </a:t>
            </a:r>
            <a:r>
              <a:rPr lang="ar-EG" sz="2800" dirty="0"/>
              <a:t>هو الترابط الذي يقوم بيه الطلاب بمساعدة </a:t>
            </a:r>
            <a:r>
              <a:rPr lang="ar-EG" sz="2800" dirty="0" smtClean="0"/>
              <a:t>المعلم.</a:t>
            </a:r>
            <a:br>
              <a:rPr lang="ar-EG" sz="2800" dirty="0" smtClean="0"/>
            </a:br>
            <a:r>
              <a:rPr lang="ar-EG" sz="2800" dirty="0" smtClean="0"/>
              <a:t/>
            </a:r>
            <a:br>
              <a:rPr lang="ar-EG" sz="2800" dirty="0" smtClean="0"/>
            </a:br>
            <a:r>
              <a:rPr lang="ar-EG" sz="2800" b="1" dirty="0">
                <a:effectLst>
                  <a:outerShdw blurRad="38100" dist="38100" dir="2700000" algn="tl">
                    <a:srgbClr val="000000">
                      <a:alpha val="43137"/>
                    </a:srgbClr>
                  </a:outerShdw>
                </a:effectLst>
              </a:rPr>
              <a:t>3.الغلق المراجعة: </a:t>
            </a:r>
            <a:r>
              <a:rPr lang="ar-EG" sz="2800" dirty="0" smtClean="0"/>
              <a:t>بتمثل في مراجعة النقاط الرئيسية للدرس وتلخيص مناقشات الطلاب حوله.</a:t>
            </a:r>
            <a:br>
              <a:rPr lang="ar-EG" sz="2800" dirty="0" smtClean="0"/>
            </a:br>
            <a:r>
              <a:rPr lang="ar-EG" sz="2800" dirty="0" smtClean="0"/>
              <a:t/>
            </a:r>
            <a:br>
              <a:rPr lang="ar-EG" sz="2800" dirty="0" smtClean="0"/>
            </a:br>
            <a:r>
              <a:rPr lang="ar-EG" sz="2800" b="1" dirty="0">
                <a:effectLst>
                  <a:outerShdw blurRad="38100" dist="38100" dir="2700000" algn="tl">
                    <a:srgbClr val="000000">
                      <a:alpha val="43137"/>
                    </a:srgbClr>
                  </a:outerShdw>
                </a:effectLst>
              </a:rPr>
              <a:t>4. غلق التقل: </a:t>
            </a:r>
            <a:r>
              <a:rPr lang="ar-EG" sz="2800" dirty="0" smtClean="0"/>
              <a:t>يتمثل في جذب أنتباه الطلاب لنقطة النهاية في الدرس أو نمو معارف جديدة من مفاهيم سبق تعلمها.</a:t>
            </a:r>
            <a:r>
              <a:rPr lang="ar-EG" sz="4400" u="sng" dirty="0" smtClean="0">
                <a:solidFill>
                  <a:srgbClr val="FF0000"/>
                </a:solidFill>
              </a:rPr>
              <a:t/>
            </a:r>
            <a:br>
              <a:rPr lang="ar-EG" sz="4400" u="sng" dirty="0" smtClean="0">
                <a:solidFill>
                  <a:srgbClr val="FF0000"/>
                </a:solidFill>
              </a:rPr>
            </a:br>
            <a:r>
              <a:rPr lang="ar-EG" dirty="0" smtClean="0"/>
              <a:t/>
            </a:r>
            <a:br>
              <a:rPr lang="ar-EG" dirty="0" smtClean="0"/>
            </a:br>
            <a:endParaRPr lang="en-US" dirty="0"/>
          </a:p>
        </p:txBody>
      </p:sp>
      <p:sp>
        <p:nvSpPr>
          <p:cNvPr id="5" name="Rectangle 4"/>
          <p:cNvSpPr/>
          <p:nvPr/>
        </p:nvSpPr>
        <p:spPr>
          <a:xfrm>
            <a:off x="5168584" y="204709"/>
            <a:ext cx="3466532" cy="627797"/>
          </a:xfrm>
          <a:prstGeom prst="rect">
            <a:avLst/>
          </a:prstGeom>
          <a:solidFill>
            <a:schemeClr val="tx2">
              <a:lumMod val="10000"/>
              <a:lumOff val="90000"/>
            </a:schemeClr>
          </a:solidFill>
          <a:ln w="28575">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EG" sz="3200" b="1" dirty="0">
                <a:solidFill>
                  <a:srgbClr val="FF0000"/>
                </a:solidFill>
                <a:effectLst>
                  <a:outerShdw blurRad="38100" dist="38100" dir="2700000" algn="tl">
                    <a:srgbClr val="000000">
                      <a:alpha val="43137"/>
                    </a:srgbClr>
                  </a:outerShdw>
                </a:effectLst>
              </a:rPr>
              <a:t>فوائد مهارة الغلق:</a:t>
            </a:r>
            <a:endParaRPr lang="en-US" sz="3200" b="1" dirty="0">
              <a:effectLst>
                <a:outerShdw blurRad="38100" dist="38100" dir="2700000" algn="tl">
                  <a:srgbClr val="000000">
                    <a:alpha val="43137"/>
                  </a:srgbClr>
                </a:outerShdw>
              </a:effectLst>
            </a:endParaRPr>
          </a:p>
        </p:txBody>
      </p:sp>
      <p:sp>
        <p:nvSpPr>
          <p:cNvPr id="6" name="Rectangle 5"/>
          <p:cNvSpPr/>
          <p:nvPr/>
        </p:nvSpPr>
        <p:spPr>
          <a:xfrm>
            <a:off x="4143043" y="2390632"/>
            <a:ext cx="2364980" cy="627797"/>
          </a:xfrm>
          <a:prstGeom prst="rect">
            <a:avLst/>
          </a:prstGeom>
          <a:solidFill>
            <a:schemeClr val="accent1">
              <a:lumMod val="20000"/>
              <a:lumOff val="80000"/>
            </a:schemeClr>
          </a:solidFill>
          <a:ln w="28575">
            <a:solidFill>
              <a:schemeClr val="accent5">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ar-EG" sz="3200" b="1" dirty="0">
                <a:solidFill>
                  <a:srgbClr val="FF0000"/>
                </a:solidFill>
                <a:effectLst>
                  <a:outerShdw blurRad="38100" dist="38100" dir="2700000" algn="tl">
                    <a:srgbClr val="000000">
                      <a:alpha val="43137"/>
                    </a:srgbClr>
                  </a:outerShdw>
                </a:effectLst>
              </a:rPr>
              <a:t>أنواع الغلق:</a:t>
            </a:r>
            <a:endParaRPr lang="en-US"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493554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1257</TotalTime>
  <Words>335</Words>
  <Application>Microsoft Office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Agency FB</vt:lpstr>
      <vt:lpstr>Arial</vt:lpstr>
      <vt:lpstr>Calibri</vt:lpstr>
      <vt:lpstr>Calibri Light</vt:lpstr>
      <vt:lpstr>Monotype Corsiva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الغلق مهارة عامة تتضمن مهارة التلخيص. التلخيص أن يقوم المعلم والطلاب بتحديد الأفكار الرئيسة لمحتوى الدرس.  بينما الغلق هو  هو الأقوال أو الأفعال التي تصدر عن المعلم بغرض إنهاء جزء من الدرس أو الدرس كله أو إنهاء الموقف التعليمي، وهو يمثل المرحلة الأخيرة من مراحل الدرس. فالغلق لايكون في نهاية الدرس فقط بل أثناء الدرس بعد شرح عنصر ما او القيام بنشاط.</vt:lpstr>
      <vt:lpstr>1. ربط المعلومات الجديدة بالقديمة لدى الطلاب. 2. تنظيم المعلومات في عقول الطلاب من أجل استيعابها يشكل جيد. 3. تلخيص المعلومات المقدمة في الدرس.  4. تحقيق التكامل بين الدروس المختلفة.  1. الغلق التعليمي: هو الترابط الذى يقوم بيه المعلم بين درس واخر أو فكرة وأخري.  2. الغلق الإدراكي: هو الترابط الذي يقوم بيه الطلاب بمساعدة المعلم.  3.الغلق المراجعة: بتمثل في مراجعة النقاط الرئيسية للدرس وتلخيص مناقشات الطلاب حوله.  4. غلق التقل: يتمثل في جذب أنتباه الطلاب لنقطة النهاية في الدرس أو نمو معارف جديدة من مفاهيم سبق تعلمها.  </vt:lpstr>
      <vt:lpstr> استخدامات مهارة الغلق: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dc:creator>
  <cp:lastModifiedBy>mgtr</cp:lastModifiedBy>
  <cp:revision>209</cp:revision>
  <dcterms:created xsi:type="dcterms:W3CDTF">2018-02-09T17:01:22Z</dcterms:created>
  <dcterms:modified xsi:type="dcterms:W3CDTF">2020-04-12T17:10:40Z</dcterms:modified>
</cp:coreProperties>
</file>